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9" r:id="rId3"/>
    <p:sldId id="260" r:id="rId4"/>
    <p:sldId id="257" r:id="rId5"/>
    <p:sldId id="261" r:id="rId6"/>
    <p:sldId id="262" r:id="rId7"/>
    <p:sldId id="265" r:id="rId8"/>
    <p:sldId id="263" r:id="rId9"/>
    <p:sldId id="264" r:id="rId10"/>
  </p:sldIdLst>
  <p:sldSz cx="14400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68C8"/>
    <a:srgbClr val="81C784"/>
    <a:srgbClr val="64B5F6"/>
    <a:srgbClr val="FFB74D"/>
    <a:srgbClr val="455A64"/>
    <a:srgbClr val="B0B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>
        <p:scale>
          <a:sx n="50" d="100"/>
          <a:sy n="50" d="100"/>
        </p:scale>
        <p:origin x="248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C0C93-6FC2-B544-8297-449005A1BCC2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EBC4-6685-0D40-AE6A-99BC70C4D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27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EBC4-6685-0D40-AE6A-99BC70C4D2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6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767462"/>
            <a:ext cx="1224018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672376"/>
            <a:ext cx="1080016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0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74987"/>
            <a:ext cx="3105046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74987"/>
            <a:ext cx="9135135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4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692444"/>
            <a:ext cx="12420184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227345"/>
            <a:ext cx="12420184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7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874937"/>
            <a:ext cx="6120091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874937"/>
            <a:ext cx="6120091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5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74990"/>
            <a:ext cx="12420184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647443"/>
            <a:ext cx="609196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944914"/>
            <a:ext cx="6091964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647443"/>
            <a:ext cx="612196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944914"/>
            <a:ext cx="612196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8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554968"/>
            <a:ext cx="72901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1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19984"/>
            <a:ext cx="464444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554968"/>
            <a:ext cx="72901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239929"/>
            <a:ext cx="464444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7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74990"/>
            <a:ext cx="12420184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874937"/>
            <a:ext cx="12420184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3689AB-73CC-8F4F-B46A-E9FB75C9965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009783"/>
            <a:ext cx="486007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009783"/>
            <a:ext cx="32400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209F4-9797-7C4B-92C1-E69E3A48A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7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jpe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sv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[CIF logo]">
            <a:extLst>
              <a:ext uri="{FF2B5EF4-FFF2-40B4-BE49-F238E27FC236}">
                <a16:creationId xmlns:a16="http://schemas.microsoft.com/office/drawing/2014/main" id="{9C3FF01C-8AD1-E902-DE23-A891BF2B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15" y="2956224"/>
            <a:ext cx="1076515" cy="107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lsevier - Wikipedia">
            <a:extLst>
              <a:ext uri="{FF2B5EF4-FFF2-40B4-BE49-F238E27FC236}">
                <a16:creationId xmlns:a16="http://schemas.microsoft.com/office/drawing/2014/main" id="{B46C1B5D-DD72-B401-D4C0-88B46562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16" y="2869168"/>
            <a:ext cx="1076515" cy="118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er Logo PNG vector in SVG, PDF ...">
            <a:extLst>
              <a:ext uri="{FF2B5EF4-FFF2-40B4-BE49-F238E27FC236}">
                <a16:creationId xmlns:a16="http://schemas.microsoft.com/office/drawing/2014/main" id="{24F98B7C-F464-481A-9B0A-2F5869976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37482" r="13817" b="27172"/>
          <a:stretch/>
        </p:blipFill>
        <p:spPr bwMode="auto">
          <a:xfrm>
            <a:off x="1171388" y="4203310"/>
            <a:ext cx="2322285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D9963-47AF-B272-6AEA-68F7BAB68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207" y="5074167"/>
            <a:ext cx="3503114" cy="647553"/>
          </a:xfrm>
          <a:prstGeom prst="rect">
            <a:avLst/>
          </a:prstGeom>
        </p:spPr>
      </p:pic>
      <p:pic>
        <p:nvPicPr>
          <p:cNvPr id="8" name="Picture 16" descr="RedPajama, a project to create leading open-source models, starts by  reproducing LLaMA training dataset of over 1.2 trillion tokens">
            <a:extLst>
              <a:ext uri="{FF2B5EF4-FFF2-40B4-BE49-F238E27FC236}">
                <a16:creationId xmlns:a16="http://schemas.microsoft.com/office/drawing/2014/main" id="{FB84B6BC-D359-D897-1D6B-CBD5E3980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9" r="30741" b="4339"/>
          <a:stretch/>
        </p:blipFill>
        <p:spPr bwMode="auto">
          <a:xfrm>
            <a:off x="3710091" y="2869168"/>
            <a:ext cx="1073230" cy="22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800058-382B-1159-FBF8-61B3AEE97E8D}"/>
              </a:ext>
            </a:extLst>
          </p:cNvPr>
          <p:cNvSpPr/>
          <p:nvPr/>
        </p:nvSpPr>
        <p:spPr>
          <a:xfrm>
            <a:off x="1171388" y="2777281"/>
            <a:ext cx="3717135" cy="3026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00C99-23C6-1B9F-BFFE-5DE36A71E099}"/>
              </a:ext>
            </a:extLst>
          </p:cNvPr>
          <p:cNvSpPr txBox="1"/>
          <p:nvPr/>
        </p:nvSpPr>
        <p:spPr>
          <a:xfrm>
            <a:off x="1171388" y="5803501"/>
            <a:ext cx="371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R2CID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ED45E-1517-86D0-C528-E7E2A3DEA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903" y="2918263"/>
            <a:ext cx="2744248" cy="2744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35FF83-4D02-C634-95F7-04F135FE0A3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888523" y="4290387"/>
            <a:ext cx="1061383" cy="6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30763C7-612B-B11E-DEEB-488A8C58C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5" y="5662511"/>
            <a:ext cx="2134416" cy="2744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20021D-7CCC-6966-F088-06438F7BE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7948" y="2599540"/>
            <a:ext cx="2134415" cy="27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FC76B-98C9-21EC-C7A5-B34600BD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[CIF logo]">
            <a:extLst>
              <a:ext uri="{FF2B5EF4-FFF2-40B4-BE49-F238E27FC236}">
                <a16:creationId xmlns:a16="http://schemas.microsoft.com/office/drawing/2014/main" id="{C1AE6F14-4BBC-B64E-5811-CE6DDC85C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32" y="2954086"/>
            <a:ext cx="1076515" cy="107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lsevier - Wikipedia">
            <a:extLst>
              <a:ext uri="{FF2B5EF4-FFF2-40B4-BE49-F238E27FC236}">
                <a16:creationId xmlns:a16="http://schemas.microsoft.com/office/drawing/2014/main" id="{4283DA5E-1F77-1C3E-83CE-32977B95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33" y="2867030"/>
            <a:ext cx="1076515" cy="118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er Logo PNG vector in SVG, PDF ...">
            <a:extLst>
              <a:ext uri="{FF2B5EF4-FFF2-40B4-BE49-F238E27FC236}">
                <a16:creationId xmlns:a16="http://schemas.microsoft.com/office/drawing/2014/main" id="{739C1685-1590-076F-BC50-7CA4BAEB2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37482" r="13817" b="27172"/>
          <a:stretch/>
        </p:blipFill>
        <p:spPr bwMode="auto">
          <a:xfrm>
            <a:off x="1500905" y="4201172"/>
            <a:ext cx="2322285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72092-53D2-8E7E-940B-E3B098368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4" y="5072029"/>
            <a:ext cx="3503114" cy="647553"/>
          </a:xfrm>
          <a:prstGeom prst="rect">
            <a:avLst/>
          </a:prstGeom>
        </p:spPr>
      </p:pic>
      <p:pic>
        <p:nvPicPr>
          <p:cNvPr id="8" name="Picture 16" descr="RedPajama, a project to create leading open-source models, starts by  reproducing LLaMA training dataset of over 1.2 trillion tokens">
            <a:extLst>
              <a:ext uri="{FF2B5EF4-FFF2-40B4-BE49-F238E27FC236}">
                <a16:creationId xmlns:a16="http://schemas.microsoft.com/office/drawing/2014/main" id="{9470DC00-4C6A-185D-0BD4-620AA8C79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9" r="30741" b="4339"/>
          <a:stretch/>
        </p:blipFill>
        <p:spPr bwMode="auto">
          <a:xfrm>
            <a:off x="4039608" y="2867030"/>
            <a:ext cx="1073230" cy="22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6C6950-81AC-3B3C-0FF2-59043A1BB157}"/>
              </a:ext>
            </a:extLst>
          </p:cNvPr>
          <p:cNvSpPr/>
          <p:nvPr/>
        </p:nvSpPr>
        <p:spPr>
          <a:xfrm>
            <a:off x="1500905" y="2775143"/>
            <a:ext cx="3717135" cy="3026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48E01-9B2B-50A0-5F69-6CE2FB442199}"/>
              </a:ext>
            </a:extLst>
          </p:cNvPr>
          <p:cNvSpPr txBox="1"/>
          <p:nvPr/>
        </p:nvSpPr>
        <p:spPr>
          <a:xfrm>
            <a:off x="1500905" y="5801363"/>
            <a:ext cx="371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R2CID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3A879-60FA-CC31-3801-A9700C79D0E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788" r="23596"/>
          <a:stretch/>
        </p:blipFill>
        <p:spPr>
          <a:xfrm>
            <a:off x="5516928" y="2076712"/>
            <a:ext cx="3510198" cy="6671304"/>
          </a:xfrm>
          <a:prstGeom prst="rect">
            <a:avLst/>
          </a:prstGeom>
        </p:spPr>
      </p:pic>
      <p:pic>
        <p:nvPicPr>
          <p:cNvPr id="3" name="Graphic 2" descr="Magnifying glass with solid fill">
            <a:extLst>
              <a:ext uri="{FF2B5EF4-FFF2-40B4-BE49-F238E27FC236}">
                <a16:creationId xmlns:a16="http://schemas.microsoft.com/office/drawing/2014/main" id="{B6041ECA-0954-DD89-C67C-55E508437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16532" y="6506579"/>
            <a:ext cx="1074339" cy="1074339"/>
          </a:xfrm>
          <a:prstGeom prst="rect">
            <a:avLst/>
          </a:prstGeom>
        </p:spPr>
      </p:pic>
      <p:pic>
        <p:nvPicPr>
          <p:cNvPr id="18" name="Graphic 17" descr="Remote learning science with solid fill">
            <a:extLst>
              <a:ext uri="{FF2B5EF4-FFF2-40B4-BE49-F238E27FC236}">
                <a16:creationId xmlns:a16="http://schemas.microsoft.com/office/drawing/2014/main" id="{42308070-6199-1761-24FA-657ED2A8E3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2441" y="7437921"/>
            <a:ext cx="1382400" cy="1382400"/>
          </a:xfrm>
          <a:prstGeom prst="rect">
            <a:avLst/>
          </a:prstGeom>
        </p:spPr>
      </p:pic>
      <p:pic>
        <p:nvPicPr>
          <p:cNvPr id="26" name="Graphic 25" descr="Remote learning language with solid fill">
            <a:extLst>
              <a:ext uri="{FF2B5EF4-FFF2-40B4-BE49-F238E27FC236}">
                <a16:creationId xmlns:a16="http://schemas.microsoft.com/office/drawing/2014/main" id="{041C2A3E-6F21-0BFA-0AC4-80D2D83E72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3069" y="5192143"/>
            <a:ext cx="1382645" cy="138264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C7B679C-924C-DE06-AC9E-BCC8D2B9A51F}"/>
              </a:ext>
            </a:extLst>
          </p:cNvPr>
          <p:cNvSpPr/>
          <p:nvPr/>
        </p:nvSpPr>
        <p:spPr>
          <a:xfrm>
            <a:off x="1500904" y="2076712"/>
            <a:ext cx="3717135" cy="5696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PRETRAINING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F32DBB5-3D58-E87A-2787-E3FDD509B987}"/>
              </a:ext>
            </a:extLst>
          </p:cNvPr>
          <p:cNvSpPr/>
          <p:nvPr/>
        </p:nvSpPr>
        <p:spPr>
          <a:xfrm>
            <a:off x="1500904" y="6272888"/>
            <a:ext cx="3717135" cy="5696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INSTRUCTION FINETUNING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</p:txBody>
      </p:sp>
      <p:pic>
        <p:nvPicPr>
          <p:cNvPr id="1026" name="Picture 2" descr="Open-Orca/OpenOrca-Preview1-13B · Hugging Face">
            <a:extLst>
              <a:ext uri="{FF2B5EF4-FFF2-40B4-BE49-F238E27FC236}">
                <a16:creationId xmlns:a16="http://schemas.microsoft.com/office/drawing/2014/main" id="{E66B80F2-5987-42F0-DB2E-9CE8EBBA0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51" y="704126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Mathematics with solid fill">
            <a:extLst>
              <a:ext uri="{FF2B5EF4-FFF2-40B4-BE49-F238E27FC236}">
                <a16:creationId xmlns:a16="http://schemas.microsoft.com/office/drawing/2014/main" id="{B3BA9226-A0FB-39EB-74B1-CB0205A983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01451" y="6914750"/>
            <a:ext cx="1041428" cy="1041428"/>
          </a:xfrm>
          <a:prstGeom prst="rect">
            <a:avLst/>
          </a:prstGeom>
        </p:spPr>
      </p:pic>
      <p:pic>
        <p:nvPicPr>
          <p:cNvPr id="39" name="Graphic 38" descr="Books on shelf with solid fill">
            <a:extLst>
              <a:ext uri="{FF2B5EF4-FFF2-40B4-BE49-F238E27FC236}">
                <a16:creationId xmlns:a16="http://schemas.microsoft.com/office/drawing/2014/main" id="{5F4180EF-251B-7F3A-E9AC-9C9BAFF8C9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63072" y="7829813"/>
            <a:ext cx="914400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3574AFF-D795-6110-0BB4-54A0A70129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1799" y="6990932"/>
            <a:ext cx="1000030" cy="900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D683E89-FE8C-D9B6-215D-89D7D485D9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8321" y="7924581"/>
            <a:ext cx="879654" cy="724871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5C9E95D-96E3-9BB5-D128-17C3D42C4BF3}"/>
              </a:ext>
            </a:extLst>
          </p:cNvPr>
          <p:cNvSpPr/>
          <p:nvPr/>
        </p:nvSpPr>
        <p:spPr>
          <a:xfrm>
            <a:off x="9283067" y="2060150"/>
            <a:ext cx="4522872" cy="5696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MODELS DEVELOPED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91215F6-BC73-2ABD-E746-E39301764A8A}"/>
              </a:ext>
            </a:extLst>
          </p:cNvPr>
          <p:cNvSpPr/>
          <p:nvPr/>
        </p:nvSpPr>
        <p:spPr>
          <a:xfrm>
            <a:off x="9312444" y="4694845"/>
            <a:ext cx="4493497" cy="5696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pic>
        <p:nvPicPr>
          <p:cNvPr id="44" name="Graphic 43" descr="Remote learning language with solid fill">
            <a:extLst>
              <a:ext uri="{FF2B5EF4-FFF2-40B4-BE49-F238E27FC236}">
                <a16:creationId xmlns:a16="http://schemas.microsoft.com/office/drawing/2014/main" id="{3BC64F9F-EE34-F0FD-E6FC-D377155199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3069" y="6341456"/>
            <a:ext cx="1382645" cy="138264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7567768-68AE-BB3B-3727-10A49FFD345E}"/>
              </a:ext>
            </a:extLst>
          </p:cNvPr>
          <p:cNvSpPr/>
          <p:nvPr/>
        </p:nvSpPr>
        <p:spPr>
          <a:xfrm>
            <a:off x="9342422" y="5350395"/>
            <a:ext cx="4463518" cy="1074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MatNLP</a:t>
            </a: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Materials Natural Language </a:t>
            </a:r>
          </a:p>
          <a:p>
            <a:pPr algn="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279AA9-3153-EA01-7951-67ED79E1FFAD}"/>
              </a:ext>
            </a:extLst>
          </p:cNvPr>
          <p:cNvSpPr/>
          <p:nvPr/>
        </p:nvSpPr>
        <p:spPr>
          <a:xfrm>
            <a:off x="9342423" y="6491510"/>
            <a:ext cx="4463519" cy="1074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MatSIE</a:t>
            </a: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Materials Structured Information </a:t>
            </a:r>
          </a:p>
          <a:p>
            <a:pPr algn="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768A42-0406-38C3-1373-3F231148A1FC}"/>
              </a:ext>
            </a:extLst>
          </p:cNvPr>
          <p:cNvSpPr/>
          <p:nvPr/>
        </p:nvSpPr>
        <p:spPr>
          <a:xfrm>
            <a:off x="9342422" y="7617032"/>
            <a:ext cx="4463519" cy="1074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MatCG</a:t>
            </a:r>
            <a:endParaRPr 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Materials Crystal Generation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F29E08-7CE1-6E8D-8965-44F175264817}"/>
              </a:ext>
            </a:extLst>
          </p:cNvPr>
          <p:cNvSpPr/>
          <p:nvPr/>
        </p:nvSpPr>
        <p:spPr>
          <a:xfrm>
            <a:off x="9342421" y="2715700"/>
            <a:ext cx="4463518" cy="1850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LLaMat-2-7B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LLaMat-3-8B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LLaMat-2-7B-CHAT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LLaMat-3-8B-CHAT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LLaMat-2-7B-CIF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LLaMat-3-8B-CIF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4C32B01-C290-616A-C477-5AAD367CF8FE}"/>
              </a:ext>
            </a:extLst>
          </p:cNvPr>
          <p:cNvSpPr/>
          <p:nvPr/>
        </p:nvSpPr>
        <p:spPr>
          <a:xfrm>
            <a:off x="1500901" y="1057073"/>
            <a:ext cx="12305038" cy="855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LLaMat</a:t>
            </a:r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Large Language models for Materials science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BE856CF-C536-C795-B0B5-28326CEF6067}"/>
              </a:ext>
            </a:extLst>
          </p:cNvPr>
          <p:cNvSpPr/>
          <p:nvPr/>
        </p:nvSpPr>
        <p:spPr>
          <a:xfrm>
            <a:off x="1500901" y="6944708"/>
            <a:ext cx="3717134" cy="1795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0C5877-A335-9BBD-8600-4F59D893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6" y="900112"/>
            <a:ext cx="7269163" cy="899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at with solid fill">
            <a:extLst>
              <a:ext uri="{FF2B5EF4-FFF2-40B4-BE49-F238E27FC236}">
                <a16:creationId xmlns:a16="http://schemas.microsoft.com/office/drawing/2014/main" id="{A031CCDA-B1A4-6C77-6E4F-CDF201758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786076"/>
            <a:ext cx="3660551" cy="3660551"/>
          </a:xfrm>
          <a:prstGeom prst="rect">
            <a:avLst/>
          </a:prstGeom>
        </p:spPr>
      </p:pic>
      <p:pic>
        <p:nvPicPr>
          <p:cNvPr id="5" name="Graphic 4" descr="Atom with solid fill">
            <a:extLst>
              <a:ext uri="{FF2B5EF4-FFF2-40B4-BE49-F238E27FC236}">
                <a16:creationId xmlns:a16="http://schemas.microsoft.com/office/drawing/2014/main" id="{6B549618-114C-EE67-495F-F8333AA40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2414" y="4159151"/>
            <a:ext cx="914400" cy="914400"/>
          </a:xfrm>
          <a:prstGeom prst="rect">
            <a:avLst/>
          </a:prstGeom>
        </p:spPr>
      </p:pic>
      <p:pic>
        <p:nvPicPr>
          <p:cNvPr id="6" name="Graphic 5" descr="Flask with solid fill">
            <a:extLst>
              <a:ext uri="{FF2B5EF4-FFF2-40B4-BE49-F238E27FC236}">
                <a16:creationId xmlns:a16="http://schemas.microsoft.com/office/drawing/2014/main" id="{FD5F375A-49C4-AC68-58F9-75BD0CFEC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800" y="4140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6C051-3511-E3E2-7E65-939B371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[CIF logo]">
            <a:extLst>
              <a:ext uri="{FF2B5EF4-FFF2-40B4-BE49-F238E27FC236}">
                <a16:creationId xmlns:a16="http://schemas.microsoft.com/office/drawing/2014/main" id="{7A83DF44-4F05-D54B-9008-E8C593CA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15" y="2956224"/>
            <a:ext cx="1076515" cy="107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lsevier - Wikipedia">
            <a:extLst>
              <a:ext uri="{FF2B5EF4-FFF2-40B4-BE49-F238E27FC236}">
                <a16:creationId xmlns:a16="http://schemas.microsoft.com/office/drawing/2014/main" id="{DBB7354D-9F8C-EBE9-C9AF-4FA21CFE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16" y="2869168"/>
            <a:ext cx="1076515" cy="118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er Logo PNG vector in SVG, PDF ...">
            <a:extLst>
              <a:ext uri="{FF2B5EF4-FFF2-40B4-BE49-F238E27FC236}">
                <a16:creationId xmlns:a16="http://schemas.microsoft.com/office/drawing/2014/main" id="{58040D8B-4453-89AF-FB44-FA3A36220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37482" r="13817" b="27172"/>
          <a:stretch/>
        </p:blipFill>
        <p:spPr bwMode="auto">
          <a:xfrm>
            <a:off x="1171388" y="4203310"/>
            <a:ext cx="2322285" cy="8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0756C-37F5-58B0-23FC-8488CB33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207" y="5074167"/>
            <a:ext cx="3503114" cy="647553"/>
          </a:xfrm>
          <a:prstGeom prst="rect">
            <a:avLst/>
          </a:prstGeom>
        </p:spPr>
      </p:pic>
      <p:pic>
        <p:nvPicPr>
          <p:cNvPr id="8" name="Picture 16" descr="RedPajama, a project to create leading open-source models, starts by  reproducing LLaMA training dataset of over 1.2 trillion tokens">
            <a:extLst>
              <a:ext uri="{FF2B5EF4-FFF2-40B4-BE49-F238E27FC236}">
                <a16:creationId xmlns:a16="http://schemas.microsoft.com/office/drawing/2014/main" id="{F5A69714-A64E-5DEB-D6A2-9DFD575F7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9" r="30741" b="4339"/>
          <a:stretch/>
        </p:blipFill>
        <p:spPr bwMode="auto">
          <a:xfrm>
            <a:off x="3710091" y="2869168"/>
            <a:ext cx="1073230" cy="22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0E5DD2-4CAC-05A9-F181-7DC051089680}"/>
              </a:ext>
            </a:extLst>
          </p:cNvPr>
          <p:cNvSpPr/>
          <p:nvPr/>
        </p:nvSpPr>
        <p:spPr>
          <a:xfrm>
            <a:off x="1171388" y="2777281"/>
            <a:ext cx="3717135" cy="3026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2095F-DFD2-0FC2-F58E-3FB68CF9F6FC}"/>
              </a:ext>
            </a:extLst>
          </p:cNvPr>
          <p:cNvSpPr txBox="1"/>
          <p:nvPr/>
        </p:nvSpPr>
        <p:spPr>
          <a:xfrm>
            <a:off x="1171388" y="5803501"/>
            <a:ext cx="371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R2CID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F23583-0963-8BFD-FEF4-E18CAB193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461" y="2918263"/>
            <a:ext cx="2744248" cy="2744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39C2B7-358E-48F4-DBE4-63CEBF296177}"/>
              </a:ext>
            </a:extLst>
          </p:cNvPr>
          <p:cNvSpPr txBox="1"/>
          <p:nvPr/>
        </p:nvSpPr>
        <p:spPr>
          <a:xfrm>
            <a:off x="5776836" y="6827858"/>
            <a:ext cx="281541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 err="1"/>
              <a:t>LLaMat</a:t>
            </a:r>
            <a:r>
              <a:rPr lang="en-US" sz="2000" dirty="0"/>
              <a:t> - Chat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90BF7-06C1-D8BC-43E6-C1AF4DE0FAD4}"/>
              </a:ext>
            </a:extLst>
          </p:cNvPr>
          <p:cNvSpPr txBox="1"/>
          <p:nvPr/>
        </p:nvSpPr>
        <p:spPr>
          <a:xfrm>
            <a:off x="5776839" y="7451339"/>
            <a:ext cx="281541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Named entity recognition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Event extraction</a:t>
            </a:r>
          </a:p>
          <a:p>
            <a:r>
              <a:rPr lang="en-US" dirty="0"/>
              <a:t>Question answering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C149F-3C45-9E1B-7F2C-1AE45E578E1E}"/>
              </a:ext>
            </a:extLst>
          </p:cNvPr>
          <p:cNvSpPr txBox="1"/>
          <p:nvPr/>
        </p:nvSpPr>
        <p:spPr>
          <a:xfrm>
            <a:off x="2054915" y="7451339"/>
            <a:ext cx="1950074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OpenORCA</a:t>
            </a:r>
            <a:endParaRPr lang="en-US" dirty="0"/>
          </a:p>
          <a:p>
            <a:r>
              <a:rPr lang="en-US" dirty="0"/>
              <a:t>Math QA</a:t>
            </a:r>
          </a:p>
          <a:p>
            <a:r>
              <a:rPr lang="en-US" dirty="0" err="1"/>
              <a:t>MatBookQA</a:t>
            </a:r>
            <a:endParaRPr lang="en-US" dirty="0"/>
          </a:p>
          <a:p>
            <a:r>
              <a:rPr lang="en-US" dirty="0" err="1"/>
              <a:t>MatSci</a:t>
            </a:r>
            <a:r>
              <a:rPr lang="en-US" dirty="0"/>
              <a:t>-Instruct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9B0B49-5DFC-5850-1B7A-D0953FD4B0F3}"/>
              </a:ext>
            </a:extLst>
          </p:cNvPr>
          <p:cNvSpPr txBox="1"/>
          <p:nvPr/>
        </p:nvSpPr>
        <p:spPr>
          <a:xfrm>
            <a:off x="5649032" y="1970885"/>
            <a:ext cx="3083106" cy="95410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1" dirty="0" err="1"/>
              <a:t>LLaMat</a:t>
            </a:r>
            <a:r>
              <a:rPr lang="en-US" b="1" dirty="0"/>
              <a:t> </a:t>
            </a:r>
          </a:p>
          <a:p>
            <a:r>
              <a:rPr lang="en-US" b="1" dirty="0"/>
              <a:t>L</a:t>
            </a:r>
            <a:r>
              <a:rPr lang="en-US" dirty="0"/>
              <a:t>arge </a:t>
            </a:r>
            <a:r>
              <a:rPr lang="en-US" b="1" dirty="0"/>
              <a:t>La</a:t>
            </a:r>
            <a:r>
              <a:rPr lang="en-US" dirty="0"/>
              <a:t>nguage model for </a:t>
            </a:r>
            <a:r>
              <a:rPr lang="en-US" b="1" dirty="0"/>
              <a:t>Mat</a:t>
            </a:r>
            <a:r>
              <a:rPr lang="en-US" dirty="0"/>
              <a:t>erials science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047CE2-6BF4-D9D3-A640-BDE00290950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888515" y="4290395"/>
            <a:ext cx="929946" cy="1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07FD5C-9A33-3330-361D-D8664067ADB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184541" y="5662519"/>
            <a:ext cx="6044" cy="1165347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6C94365-C0B4-F7A9-4F2F-24892E7548E4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4004992" y="7027913"/>
            <a:ext cx="1771847" cy="1023588"/>
          </a:xfrm>
          <a:prstGeom prst="bentConnector3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58EB66E-28A7-8681-9E83-8D42F2B95014}"/>
              </a:ext>
            </a:extLst>
          </p:cNvPr>
          <p:cNvSpPr txBox="1"/>
          <p:nvPr/>
        </p:nvSpPr>
        <p:spPr>
          <a:xfrm>
            <a:off x="9119062" y="3781504"/>
            <a:ext cx="719882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_</a:t>
            </a:r>
            <a:r>
              <a:rPr lang="en-IN" dirty="0" err="1"/>
              <a:t>database_code_amcsd</a:t>
            </a:r>
            <a:r>
              <a:rPr lang="en-IN" dirty="0"/>
              <a:t> 0018049 </a:t>
            </a:r>
          </a:p>
          <a:p>
            <a:r>
              <a:rPr lang="en-IN" dirty="0"/>
              <a:t>_</a:t>
            </a:r>
            <a:r>
              <a:rPr lang="en-IN" dirty="0" err="1"/>
              <a:t>chemical_formula_sum</a:t>
            </a:r>
            <a:r>
              <a:rPr lang="en-IN" dirty="0"/>
              <a:t> 'Si O2’ </a:t>
            </a:r>
          </a:p>
          <a:p>
            <a:r>
              <a:rPr lang="en-IN" dirty="0"/>
              <a:t>_</a:t>
            </a:r>
            <a:r>
              <a:rPr lang="en-IN" dirty="0" err="1"/>
              <a:t>cell_length_a</a:t>
            </a:r>
            <a:r>
              <a:rPr lang="en-IN" dirty="0"/>
              <a:t> 4.913 </a:t>
            </a:r>
          </a:p>
          <a:p>
            <a:r>
              <a:rPr lang="en-IN" dirty="0"/>
              <a:t>_</a:t>
            </a:r>
            <a:r>
              <a:rPr lang="en-IN" dirty="0" err="1"/>
              <a:t>cell_length_b</a:t>
            </a:r>
            <a:r>
              <a:rPr lang="en-IN" dirty="0"/>
              <a:t> 4.913 </a:t>
            </a:r>
          </a:p>
          <a:p>
            <a:r>
              <a:rPr lang="en-IN" dirty="0"/>
              <a:t>_</a:t>
            </a:r>
            <a:r>
              <a:rPr lang="en-IN" dirty="0" err="1"/>
              <a:t>cell_length_c</a:t>
            </a:r>
            <a:r>
              <a:rPr lang="en-IN" dirty="0"/>
              <a:t> 5.405 </a:t>
            </a:r>
          </a:p>
          <a:p>
            <a:r>
              <a:rPr lang="en-IN" dirty="0"/>
              <a:t>_</a:t>
            </a:r>
            <a:r>
              <a:rPr lang="en-IN" dirty="0" err="1"/>
              <a:t>cell_angle_alpha</a:t>
            </a:r>
            <a:r>
              <a:rPr lang="en-IN" dirty="0"/>
              <a:t> 90 </a:t>
            </a:r>
          </a:p>
          <a:p>
            <a:r>
              <a:rPr lang="en-IN" dirty="0"/>
              <a:t>_</a:t>
            </a:r>
            <a:r>
              <a:rPr lang="en-IN" dirty="0" err="1"/>
              <a:t>cell_angle_beta</a:t>
            </a:r>
            <a:r>
              <a:rPr lang="en-IN" dirty="0"/>
              <a:t> 90 </a:t>
            </a:r>
          </a:p>
          <a:p>
            <a:r>
              <a:rPr lang="en-IN" dirty="0"/>
              <a:t>_</a:t>
            </a:r>
            <a:r>
              <a:rPr lang="en-IN" dirty="0" err="1"/>
              <a:t>cell_angle_gamma</a:t>
            </a:r>
            <a:r>
              <a:rPr lang="en-IN" dirty="0"/>
              <a:t> 120 </a:t>
            </a:r>
          </a:p>
          <a:p>
            <a:r>
              <a:rPr lang="en-IN" dirty="0"/>
              <a:t>_</a:t>
            </a:r>
            <a:r>
              <a:rPr lang="en-IN" dirty="0" err="1"/>
              <a:t>cell_volume</a:t>
            </a:r>
            <a:r>
              <a:rPr lang="en-IN" dirty="0"/>
              <a:t> 112.985 </a:t>
            </a:r>
          </a:p>
          <a:p>
            <a:r>
              <a:rPr lang="en-IN" dirty="0"/>
              <a:t>_</a:t>
            </a:r>
            <a:r>
              <a:rPr lang="en-IN" dirty="0" err="1"/>
              <a:t>exptl_crystal_density_diffrn</a:t>
            </a:r>
            <a:r>
              <a:rPr lang="en-IN" dirty="0"/>
              <a:t> 2.649 </a:t>
            </a:r>
          </a:p>
          <a:p>
            <a:r>
              <a:rPr lang="en-IN" dirty="0"/>
              <a:t>_</a:t>
            </a:r>
            <a:r>
              <a:rPr lang="en-IN" dirty="0" err="1"/>
              <a:t>symmetry_space_group_name_H</a:t>
            </a:r>
            <a:r>
              <a:rPr lang="en-IN" dirty="0"/>
              <a:t>-M 'P 31 2 1’ </a:t>
            </a:r>
          </a:p>
          <a:p>
            <a:endParaRPr lang="en-IN" dirty="0"/>
          </a:p>
          <a:p>
            <a:r>
              <a:rPr lang="en-IN" dirty="0"/>
              <a:t>loop_</a:t>
            </a:r>
          </a:p>
          <a:p>
            <a:r>
              <a:rPr lang="en-IN" dirty="0"/>
              <a:t> _</a:t>
            </a:r>
            <a:r>
              <a:rPr lang="en-IN" dirty="0" err="1"/>
              <a:t>atom_site_label</a:t>
            </a:r>
            <a:endParaRPr lang="en-IN" dirty="0"/>
          </a:p>
          <a:p>
            <a:r>
              <a:rPr lang="en-IN" dirty="0"/>
              <a:t> _</a:t>
            </a:r>
            <a:r>
              <a:rPr lang="en-IN" dirty="0" err="1"/>
              <a:t>atom_site_fract_x</a:t>
            </a:r>
            <a:r>
              <a:rPr lang="en-IN" dirty="0"/>
              <a:t> </a:t>
            </a:r>
          </a:p>
          <a:p>
            <a:r>
              <a:rPr lang="en-IN" dirty="0"/>
              <a:t>_</a:t>
            </a:r>
            <a:r>
              <a:rPr lang="en-IN" dirty="0" err="1"/>
              <a:t>atom_site_fract_y</a:t>
            </a:r>
            <a:endParaRPr lang="en-IN" dirty="0"/>
          </a:p>
          <a:p>
            <a:r>
              <a:rPr lang="en-IN" dirty="0"/>
              <a:t> _</a:t>
            </a:r>
            <a:r>
              <a:rPr lang="en-IN" dirty="0" err="1"/>
              <a:t>atom_site_fract_z</a:t>
            </a:r>
            <a:r>
              <a:rPr lang="en-IN" dirty="0"/>
              <a:t> </a:t>
            </a:r>
          </a:p>
          <a:p>
            <a:r>
              <a:rPr lang="en-IN" dirty="0"/>
              <a:t>Si1 0.465 0.000 0.333 </a:t>
            </a:r>
          </a:p>
          <a:p>
            <a:r>
              <a:rPr lang="en-IN" dirty="0"/>
              <a:t>O1 0.415 0.272 0.213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4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7A689-6667-EB3D-4B71-CA80315BC684}"/>
              </a:ext>
            </a:extLst>
          </p:cNvPr>
          <p:cNvSpPr txBox="1"/>
          <p:nvPr/>
        </p:nvSpPr>
        <p:spPr>
          <a:xfrm>
            <a:off x="4680066" y="1969331"/>
            <a:ext cx="34830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chemical_formula_sum</a:t>
            </a:r>
            <a:r>
              <a:rPr lang="en-IN" dirty="0">
                <a:latin typeface="Helvetica" pitchFamily="2" charset="0"/>
              </a:rPr>
              <a:t> ‘Si O2’ </a:t>
            </a:r>
          </a:p>
          <a:p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cell_length_a</a:t>
            </a:r>
            <a:r>
              <a:rPr lang="en-IN" dirty="0">
                <a:latin typeface="Helvetica" pitchFamily="2" charset="0"/>
              </a:rPr>
              <a:t> 4.913 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cell_length_b</a:t>
            </a:r>
            <a:r>
              <a:rPr lang="en-IN" dirty="0">
                <a:latin typeface="Helvetica" pitchFamily="2" charset="0"/>
              </a:rPr>
              <a:t> 4.913 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cell_length_c</a:t>
            </a:r>
            <a:r>
              <a:rPr lang="en-IN" dirty="0">
                <a:latin typeface="Helvetica" pitchFamily="2" charset="0"/>
              </a:rPr>
              <a:t> 5.405 </a:t>
            </a:r>
          </a:p>
          <a:p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cell_angle_alpha</a:t>
            </a:r>
            <a:r>
              <a:rPr lang="en-IN" dirty="0">
                <a:latin typeface="Helvetica" pitchFamily="2" charset="0"/>
              </a:rPr>
              <a:t> 90 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cell_angle_beta</a:t>
            </a:r>
            <a:r>
              <a:rPr lang="en-IN" dirty="0">
                <a:latin typeface="Helvetica" pitchFamily="2" charset="0"/>
              </a:rPr>
              <a:t> 90 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cell_angle_gamma</a:t>
            </a:r>
            <a:r>
              <a:rPr lang="en-IN" dirty="0">
                <a:latin typeface="Helvetica" pitchFamily="2" charset="0"/>
              </a:rPr>
              <a:t> 120 </a:t>
            </a:r>
          </a:p>
          <a:p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loop_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atom_site_label</a:t>
            </a:r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atom_site_fract_x</a:t>
            </a:r>
            <a:r>
              <a:rPr lang="en-IN" dirty="0">
                <a:latin typeface="Helvetica" pitchFamily="2" charset="0"/>
              </a:rPr>
              <a:t> </a:t>
            </a: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atom_site_fract_y</a:t>
            </a:r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_</a:t>
            </a:r>
            <a:r>
              <a:rPr lang="en-IN" dirty="0" err="1">
                <a:latin typeface="Helvetica" pitchFamily="2" charset="0"/>
              </a:rPr>
              <a:t>atom_site_fract_z</a:t>
            </a:r>
            <a:r>
              <a:rPr lang="en-IN" dirty="0">
                <a:latin typeface="Helvetica" pitchFamily="2" charset="0"/>
              </a:rPr>
              <a:t> </a:t>
            </a:r>
          </a:p>
          <a:p>
            <a:endParaRPr lang="en-IN" dirty="0">
              <a:latin typeface="Helvetica" pitchFamily="2" charset="0"/>
            </a:endParaRPr>
          </a:p>
          <a:p>
            <a:r>
              <a:rPr lang="en-IN" dirty="0">
                <a:latin typeface="Helvetica" pitchFamily="2" charset="0"/>
              </a:rPr>
              <a:t> Si1 0.465 0.000 0.333 </a:t>
            </a:r>
          </a:p>
          <a:p>
            <a:r>
              <a:rPr lang="en-IN" dirty="0">
                <a:latin typeface="Helvetica" pitchFamily="2" charset="0"/>
              </a:rPr>
              <a:t> O1 0.415 0.272 0.213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C45A0C0D-F719-6723-E194-D71705B3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6160" y="2446616"/>
            <a:ext cx="5490282" cy="54902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00B227C-1117-A8C5-F629-9738D5E81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2991" y="3359411"/>
            <a:ext cx="1061973" cy="10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D036B4-4100-4CCD-80AF-296CD2E0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23" y="2149447"/>
            <a:ext cx="1786672" cy="2655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16" descr="RedPajama, a project to create leading open-source models, starts by  reproducing LLaMA training dataset of over 1.2 trillion tokens">
            <a:extLst>
              <a:ext uri="{FF2B5EF4-FFF2-40B4-BE49-F238E27FC236}">
                <a16:creationId xmlns:a16="http://schemas.microsoft.com/office/drawing/2014/main" id="{EA48ABED-E633-D1B7-888C-D1E1DF7DF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1" r="25690" b="4339"/>
          <a:stretch/>
        </p:blipFill>
        <p:spPr bwMode="auto">
          <a:xfrm>
            <a:off x="6161716" y="2183952"/>
            <a:ext cx="1726278" cy="27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CEE61-AD2F-4248-B528-6ACFB14404C9}"/>
              </a:ext>
            </a:extLst>
          </p:cNvPr>
          <p:cNvSpPr txBox="1"/>
          <p:nvPr/>
        </p:nvSpPr>
        <p:spPr>
          <a:xfrm>
            <a:off x="6161717" y="4943424"/>
            <a:ext cx="172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RedPajama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6CC62-6C21-CCF4-FC45-23E1D4AAF94A}"/>
              </a:ext>
            </a:extLst>
          </p:cNvPr>
          <p:cNvSpPr txBox="1"/>
          <p:nvPr/>
        </p:nvSpPr>
        <p:spPr>
          <a:xfrm>
            <a:off x="3976021" y="4753551"/>
            <a:ext cx="199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Crystallographic</a:t>
            </a:r>
          </a:p>
          <a:p>
            <a:pPr algn="ctr"/>
            <a:r>
              <a:rPr lang="en-US" dirty="0"/>
              <a:t>Information Files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2B576-4930-4DF5-5B5F-1108B925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3" y="3949422"/>
            <a:ext cx="1662112" cy="1199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8AB0E2-D40C-97A5-046C-60BDA473B99D}"/>
              </a:ext>
            </a:extLst>
          </p:cNvPr>
          <p:cNvSpPr txBox="1"/>
          <p:nvPr/>
        </p:nvSpPr>
        <p:spPr>
          <a:xfrm>
            <a:off x="2241765" y="3949423"/>
            <a:ext cx="1404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Materials Science Community Discourse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828AF41-7C59-2171-38E7-4915D22E7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0484" y="2183953"/>
            <a:ext cx="1447963" cy="14479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E93158-A02C-0575-F186-AB604979D351}"/>
              </a:ext>
            </a:extLst>
          </p:cNvPr>
          <p:cNvSpPr txBox="1"/>
          <p:nvPr/>
        </p:nvSpPr>
        <p:spPr>
          <a:xfrm>
            <a:off x="813342" y="2215109"/>
            <a:ext cx="1404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papers from peer-reviewed journals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A90E77-4F99-DF64-306B-02F74F813200}"/>
              </a:ext>
            </a:extLst>
          </p:cNvPr>
          <p:cNvSpPr/>
          <p:nvPr/>
        </p:nvSpPr>
        <p:spPr>
          <a:xfrm>
            <a:off x="624553" y="2108917"/>
            <a:ext cx="3162680" cy="1583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4A5F1F-7C0B-6C52-05CE-493FC83A32F8}"/>
              </a:ext>
            </a:extLst>
          </p:cNvPr>
          <p:cNvSpPr/>
          <p:nvPr/>
        </p:nvSpPr>
        <p:spPr>
          <a:xfrm>
            <a:off x="624553" y="3767474"/>
            <a:ext cx="3162680" cy="1583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DC076A-8BDB-D29A-49D4-54EB90460361}"/>
              </a:ext>
            </a:extLst>
          </p:cNvPr>
          <p:cNvSpPr/>
          <p:nvPr/>
        </p:nvSpPr>
        <p:spPr>
          <a:xfrm>
            <a:off x="3976022" y="2091663"/>
            <a:ext cx="1996909" cy="325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A9B569-0E58-31DB-504E-CA98D3C1D58E}"/>
              </a:ext>
            </a:extLst>
          </p:cNvPr>
          <p:cNvSpPr/>
          <p:nvPr/>
        </p:nvSpPr>
        <p:spPr>
          <a:xfrm>
            <a:off x="6026400" y="2091186"/>
            <a:ext cx="1996909" cy="325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05352E-C979-CFE2-EE58-73773CC03CD5}"/>
              </a:ext>
            </a:extLst>
          </p:cNvPr>
          <p:cNvSpPr/>
          <p:nvPr/>
        </p:nvSpPr>
        <p:spPr>
          <a:xfrm>
            <a:off x="503783" y="1948932"/>
            <a:ext cx="7660256" cy="3450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544C37-44CA-42E7-0C98-77D5FC88C6E9}"/>
              </a:ext>
            </a:extLst>
          </p:cNvPr>
          <p:cNvSpPr/>
          <p:nvPr/>
        </p:nvSpPr>
        <p:spPr>
          <a:xfrm>
            <a:off x="503783" y="1313935"/>
            <a:ext cx="7660256" cy="5696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PRETRAINING  DATASETS</a:t>
            </a:r>
          </a:p>
        </p:txBody>
      </p:sp>
    </p:spTree>
    <p:extLst>
      <p:ext uri="{BB962C8B-B14F-4D97-AF65-F5344CB8AC3E}">
        <p14:creationId xmlns:p14="http://schemas.microsoft.com/office/powerpoint/2010/main" val="385703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4FE8DF-872B-479F-23F0-5EE4AC10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06" y="1452518"/>
            <a:ext cx="7772400" cy="78947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B5B8548-BE8C-9F67-F8EF-C0BFE0E5E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0"/>
            <a:ext cx="8666163" cy="107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eft Brain outline">
            <a:extLst>
              <a:ext uri="{FF2B5EF4-FFF2-40B4-BE49-F238E27FC236}">
                <a16:creationId xmlns:a16="http://schemas.microsoft.com/office/drawing/2014/main" id="{E643B96F-D87F-93B5-6A57-BEA3587E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1386" y="-321298"/>
            <a:ext cx="11769457" cy="117694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C88820-C213-8C20-33DC-B7ED9736A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1954" y="7049600"/>
            <a:ext cx="1512000" cy="151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272FD8-4699-7DDC-E0BD-D3C111D9FF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144309" y="5271221"/>
            <a:ext cx="1377312" cy="17604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20EC1A8-83EB-364C-1102-52DC36F6C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2676" y="3617189"/>
            <a:ext cx="1512000" cy="151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90A55-8617-4FB4-3FB3-B590CF453F43}"/>
              </a:ext>
            </a:extLst>
          </p:cNvPr>
          <p:cNvSpPr txBox="1"/>
          <p:nvPr/>
        </p:nvSpPr>
        <p:spPr>
          <a:xfrm>
            <a:off x="8945892" y="2387931"/>
            <a:ext cx="9707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r>
              <a:rPr lang="en-US" sz="6600" b="1" dirty="0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pic>
        <p:nvPicPr>
          <p:cNvPr id="24" name="Graphic 23" descr="Beaker with solid fill">
            <a:extLst>
              <a:ext uri="{FF2B5EF4-FFF2-40B4-BE49-F238E27FC236}">
                <a16:creationId xmlns:a16="http://schemas.microsoft.com/office/drawing/2014/main" id="{E30A01FF-A4BB-D6DA-C278-EB9067D8C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1262" y="2487680"/>
            <a:ext cx="1508400" cy="15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6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48CF-BAD2-E9A7-7D0B-D4DC46A7E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eft Brain outline">
            <a:extLst>
              <a:ext uri="{FF2B5EF4-FFF2-40B4-BE49-F238E27FC236}">
                <a16:creationId xmlns:a16="http://schemas.microsoft.com/office/drawing/2014/main" id="{719CBE5B-D9C7-805F-2E4D-FD02B9A8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6099" y="-1507556"/>
            <a:ext cx="11769457" cy="117694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D3EC26-B74E-F874-8BC6-7121D0304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1457" y="4386937"/>
            <a:ext cx="2847931" cy="284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177263-C3BF-E2BD-8659-FF0438AC3B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27345" y="3453166"/>
            <a:ext cx="1377312" cy="17604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0238369-8D0B-2AF9-AFCC-6DCE33AF59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7468" y="1968132"/>
            <a:ext cx="1951920" cy="1951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6F00A4-753C-86DC-BA73-C1DE10CE04FF}"/>
              </a:ext>
            </a:extLst>
          </p:cNvPr>
          <p:cNvSpPr txBox="1"/>
          <p:nvPr/>
        </p:nvSpPr>
        <p:spPr>
          <a:xfrm>
            <a:off x="4233992" y="8279352"/>
            <a:ext cx="81336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spc="600" dirty="0" err="1">
                <a:solidFill>
                  <a:srgbClr val="455A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LLaMat</a:t>
            </a:r>
            <a:endParaRPr lang="en-US" sz="11500" spc="600" dirty="0">
              <a:solidFill>
                <a:srgbClr val="455A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Beaker with solid fill">
            <a:extLst>
              <a:ext uri="{FF2B5EF4-FFF2-40B4-BE49-F238E27FC236}">
                <a16:creationId xmlns:a16="http://schemas.microsoft.com/office/drawing/2014/main" id="{3392736E-1205-93FB-4AC0-3D799E6EC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7421" y="598635"/>
            <a:ext cx="2418805" cy="24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7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1762</TotalTime>
  <Words>313</Words>
  <Application>Microsoft Macintosh PowerPoint</Application>
  <PresentationFormat>Custom</PresentationFormat>
  <Paragraphs>86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5</cp:revision>
  <dcterms:created xsi:type="dcterms:W3CDTF">2024-11-22T13:51:40Z</dcterms:created>
  <dcterms:modified xsi:type="dcterms:W3CDTF">2024-11-24T09:33:07Z</dcterms:modified>
</cp:coreProperties>
</file>